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73" r:id="rId17"/>
    <p:sldId id="274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A303B6-8147-8642-A5AD-EE4D74A01D2D}" type="datetimeFigureOut">
              <a:rPr lang="en-US" smtClean="0"/>
              <a:t>3/22/19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FBFCA-B011-E848-A364-FD8DEE954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324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EFBFCA-B011-E848-A364-FD8DEE9547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54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3/22/19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Personal Medical Expenses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Potential Factors May Effect Our Health Condition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39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Subsetting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4419745" cy="576262"/>
          </a:xfrm>
        </p:spPr>
        <p:txBody>
          <a:bodyPr/>
          <a:lstStyle/>
          <a:p>
            <a:r>
              <a:rPr lang="en-US" dirty="0" smtClean="0"/>
              <a:t>Nonsmoker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61053" y="2751138"/>
            <a:ext cx="4125819" cy="382393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1976" y="2174875"/>
            <a:ext cx="4440022" cy="576262"/>
          </a:xfrm>
        </p:spPr>
        <p:txBody>
          <a:bodyPr/>
          <a:lstStyle/>
          <a:p>
            <a:r>
              <a:rPr lang="en-US" dirty="0" smtClean="0"/>
              <a:t>Smoker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107509" y="2751138"/>
            <a:ext cx="4126548" cy="382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971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 gender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9" y="2174875"/>
            <a:ext cx="3376512" cy="576262"/>
          </a:xfrm>
        </p:spPr>
        <p:txBody>
          <a:bodyPr/>
          <a:lstStyle/>
          <a:p>
            <a:r>
              <a:rPr lang="en-US"/>
              <a:t>a</a:t>
            </a:r>
            <a:r>
              <a:rPr lang="en-US" smtClean="0"/>
              <a:t>ge effect same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1797" y="2174875"/>
            <a:ext cx="3014938" cy="576262"/>
          </a:xfrm>
        </p:spPr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moke effect same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469159" y="2824649"/>
            <a:ext cx="3014939" cy="376163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4726" y="2824649"/>
            <a:ext cx="3381240" cy="376163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7291" y="2824649"/>
            <a:ext cx="3550577" cy="3762763"/>
          </a:xfrm>
          <a:prstGeom prst="rect">
            <a:avLst/>
          </a:prstGeom>
        </p:spPr>
      </p:pic>
      <p:sp>
        <p:nvSpPr>
          <p:cNvPr id="13" name="Text Placeholder 4"/>
          <p:cNvSpPr txBox="1">
            <a:spLocks/>
          </p:cNvSpPr>
          <p:nvPr/>
        </p:nvSpPr>
        <p:spPr>
          <a:xfrm>
            <a:off x="7967290" y="2174875"/>
            <a:ext cx="3550577" cy="576262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b</a:t>
            </a:r>
            <a:r>
              <a:rPr lang="en-US" dirty="0" err="1" smtClean="0"/>
              <a:t>mi</a:t>
            </a:r>
            <a:r>
              <a:rPr lang="en-US" dirty="0" smtClean="0"/>
              <a:t> effect differently?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59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Subsetting</a:t>
            </a:r>
            <a:r>
              <a:rPr lang="en-US" dirty="0" smtClean="0"/>
              <a:t> overweight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Which is </a:t>
            </a:r>
            <a:r>
              <a:rPr lang="mr-IN" sz="1800" dirty="0" err="1" smtClean="0"/>
              <a:t>bmi</a:t>
            </a:r>
            <a:r>
              <a:rPr lang="mr-IN" sz="1800" dirty="0" smtClean="0"/>
              <a:t> </a:t>
            </a:r>
            <a:r>
              <a:rPr lang="mr-IN" sz="1800" dirty="0"/>
              <a:t>&gt; </a:t>
            </a:r>
            <a:r>
              <a:rPr lang="mr-IN" sz="1800" dirty="0" smtClean="0"/>
              <a:t>30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600" dirty="0"/>
              <a:t>Women has few BMI &gt; 48 is </a:t>
            </a:r>
            <a:r>
              <a:rPr lang="en-US" sz="1600" dirty="0" smtClean="0"/>
              <a:t>because </a:t>
            </a:r>
            <a:r>
              <a:rPr lang="en-US" sz="1600" dirty="0"/>
              <a:t>males' weight can be more than female's even though they share similar height.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369" y="690854"/>
            <a:ext cx="5650631" cy="547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6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charges ~ </a:t>
            </a:r>
            <a:r>
              <a:rPr lang="en-US" dirty="0" err="1"/>
              <a:t>bmi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doesn't make much sense.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9599" y="1081455"/>
            <a:ext cx="4460416" cy="407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246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subsetting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4296259" cy="576262"/>
          </a:xfrm>
        </p:spPr>
        <p:txBody>
          <a:bodyPr/>
          <a:lstStyle/>
          <a:p>
            <a:r>
              <a:rPr lang="en-US" smtClean="0"/>
              <a:t>smokers</a:t>
            </a:r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10000" y="2751137"/>
            <a:ext cx="4300987" cy="3929795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083394" y="2174875"/>
            <a:ext cx="4298604" cy="576262"/>
          </a:xfrm>
        </p:spPr>
        <p:txBody>
          <a:bodyPr/>
          <a:lstStyle/>
          <a:p>
            <a:r>
              <a:rPr lang="en-US" smtClean="0"/>
              <a:t>nonsmoker</a:t>
            </a:r>
            <a:endParaRPr lang="en-US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083394" y="2751138"/>
            <a:ext cx="4300986" cy="392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92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9" y="2174875"/>
            <a:ext cx="4296258" cy="576262"/>
          </a:xfrm>
        </p:spPr>
        <p:txBody>
          <a:bodyPr/>
          <a:lstStyle/>
          <a:p>
            <a:r>
              <a:rPr lang="en-US" dirty="0" err="1" smtClean="0"/>
              <a:t>Normal_bmi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083394" y="2174875"/>
            <a:ext cx="4298604" cy="576262"/>
          </a:xfrm>
        </p:spPr>
        <p:txBody>
          <a:bodyPr/>
          <a:lstStyle/>
          <a:p>
            <a:r>
              <a:rPr lang="en-US" dirty="0" smtClean="0"/>
              <a:t>Large amount spending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083394" y="2751138"/>
            <a:ext cx="4300986" cy="3929794"/>
          </a:xfrm>
          <a:prstGeom prst="rect">
            <a:avLst/>
          </a:prstGeom>
        </p:spPr>
      </p:pic>
      <p:pic>
        <p:nvPicPr>
          <p:cNvPr id="7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10000" y="2751137"/>
            <a:ext cx="4300987" cy="392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41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409" y="774441"/>
            <a:ext cx="5881369" cy="53737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728" y="2153232"/>
            <a:ext cx="4584700" cy="2616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966728" y="1576873"/>
            <a:ext cx="458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d1 &lt;- </a:t>
            </a:r>
            <a:r>
              <a:rPr lang="mr-IN" dirty="0" err="1"/>
              <a:t>d</a:t>
            </a:r>
            <a:r>
              <a:rPr lang="mr-IN" dirty="0"/>
              <a:t>[</a:t>
            </a:r>
            <a:r>
              <a:rPr lang="mr-IN" dirty="0" err="1"/>
              <a:t>d$smoker</a:t>
            </a:r>
            <a:r>
              <a:rPr lang="mr-IN" dirty="0"/>
              <a:t> == "</a:t>
            </a:r>
            <a:r>
              <a:rPr lang="mr-IN" dirty="0" err="1"/>
              <a:t>yes</a:t>
            </a:r>
            <a:r>
              <a:rPr lang="mr-IN" dirty="0"/>
              <a:t>",]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18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 rot="16200000">
            <a:off x="8464984" y="356677"/>
            <a:ext cx="1693940" cy="2295333"/>
          </a:xfrm>
        </p:spPr>
        <p:txBody>
          <a:bodyPr/>
          <a:lstStyle/>
          <a:p>
            <a:r>
              <a:rPr lang="en-US" dirty="0" smtClean="0"/>
              <a:t>78.73%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 smtClean="0"/>
              <a:t>New model with new </a:t>
            </a:r>
            <a:r>
              <a:rPr lang="en-US" dirty="0" err="1" smtClean="0"/>
              <a:t>colums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00" y="446089"/>
            <a:ext cx="5646783" cy="541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36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 rot="16200000">
            <a:off x="8544996" y="306061"/>
            <a:ext cx="1701868" cy="2407299"/>
          </a:xfrm>
        </p:spPr>
        <p:txBody>
          <a:bodyPr/>
          <a:lstStyle/>
          <a:p>
            <a:r>
              <a:rPr lang="en-US" smtClean="0"/>
              <a:t>75.19%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 smtClean="0"/>
              <a:t>Originally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891" y="446089"/>
            <a:ext cx="6210300" cy="562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3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77500" lnSpcReduction="2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Consider all variances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With </a:t>
            </a:r>
            <a:r>
              <a:rPr lang="en-US" dirty="0"/>
              <a:t>both smoking and </a:t>
            </a:r>
            <a:r>
              <a:rPr lang="en-US" dirty="0" smtClean="0"/>
              <a:t>unhealthy </a:t>
            </a:r>
            <a:r>
              <a:rPr lang="en-US" dirty="0"/>
              <a:t>BMI, people tend to spend more on medical expenses.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This model predicts best in Southwest region.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Gender does not affect the variance of response variables (medical expenses).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Age is always need to be considered.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This model is not so good predict people with too less or too many kids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28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Information in the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8133" y="4783666"/>
            <a:ext cx="5040218" cy="1985432"/>
          </a:xfrm>
        </p:spPr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Kaggle.com</a:t>
            </a:r>
            <a:endParaRPr lang="en-US" dirty="0"/>
          </a:p>
          <a:p>
            <a:r>
              <a:rPr lang="en-US" dirty="0" smtClean="0"/>
              <a:t>Total 1338 rows</a:t>
            </a:r>
          </a:p>
          <a:p>
            <a:r>
              <a:rPr lang="en-US" dirty="0" err="1" smtClean="0"/>
              <a:t>bmi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kg/m</a:t>
            </a:r>
            <a:r>
              <a:rPr lang="en-US" baseline="30000" dirty="0" smtClean="0"/>
              <a:t>2</a:t>
            </a:r>
            <a:r>
              <a:rPr lang="en-US" dirty="0" smtClean="0"/>
              <a:t> </a:t>
            </a:r>
          </a:p>
          <a:p>
            <a:r>
              <a:rPr lang="en-US" dirty="0"/>
              <a:t>c</a:t>
            </a:r>
            <a:r>
              <a:rPr lang="en-US" dirty="0" smtClean="0"/>
              <a:t>harges = individual annual medical 				  expenditure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151" y="2123281"/>
            <a:ext cx="5029200" cy="2463800"/>
          </a:xfrm>
          <a:prstGeom prst="rect">
            <a:avLst/>
          </a:prstGeom>
        </p:spPr>
      </p:pic>
      <p:pic>
        <p:nvPicPr>
          <p:cNvPr id="1026" name="Picture 2" descr="http://www.whathealth.com/bmi/images/bmiformula-metr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2355056"/>
            <a:ext cx="3286125" cy="92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age result for medica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95675"/>
            <a:ext cx="5048250" cy="33623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722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Stakeholders</a:t>
            </a:r>
            <a:br>
              <a:rPr lang="en-US" dirty="0" smtClean="0"/>
            </a:br>
            <a:r>
              <a:rPr lang="en-US" dirty="0" smtClean="0"/>
              <a:t>				&amp;</a:t>
            </a:r>
            <a:br>
              <a:rPr lang="en-US" dirty="0" smtClean="0"/>
            </a:br>
            <a:r>
              <a:rPr lang="en-US" dirty="0" smtClean="0"/>
              <a:t>Potential Sponsor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Insurance Companies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Who want to know how to set product price for different groups of customers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92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bjective: </a:t>
            </a:r>
            <a:r>
              <a:rPr lang="en-US" dirty="0"/>
              <a:t>find </a:t>
            </a:r>
            <a:r>
              <a:rPr lang="en-US" b="1" dirty="0" smtClean="0"/>
              <a:t>correlation</a:t>
            </a:r>
            <a:r>
              <a:rPr lang="en-US" dirty="0" smtClean="0"/>
              <a:t> </a:t>
            </a:r>
            <a:r>
              <a:rPr lang="en-US" dirty="0"/>
              <a:t>between different factors with annual medical expense </a:t>
            </a:r>
          </a:p>
          <a:p>
            <a:r>
              <a:rPr lang="en-US" dirty="0" smtClean="0"/>
              <a:t>Which </a:t>
            </a:r>
            <a:r>
              <a:rPr lang="en-US" dirty="0"/>
              <a:t>one of the factor has the </a:t>
            </a:r>
            <a:r>
              <a:rPr lang="en-US" b="1" dirty="0"/>
              <a:t>strongest</a:t>
            </a:r>
            <a:r>
              <a:rPr lang="en-US" dirty="0"/>
              <a:t> correlation with medical expenses</a:t>
            </a:r>
          </a:p>
          <a:p>
            <a:r>
              <a:rPr lang="en-US" dirty="0"/>
              <a:t>The expected outcome would be people in bad </a:t>
            </a:r>
            <a:r>
              <a:rPr lang="en-US" dirty="0" smtClean="0"/>
              <a:t>habit </a:t>
            </a:r>
            <a:r>
              <a:rPr lang="en-US" dirty="0"/>
              <a:t>or health condition tend to spend more on medical expenses</a:t>
            </a:r>
          </a:p>
          <a:p>
            <a:r>
              <a:rPr lang="en-US" dirty="0"/>
              <a:t>My stakeholder could adjust the price setting according to the result of this project to maximize the profit</a:t>
            </a:r>
          </a:p>
          <a:p>
            <a:endParaRPr lang="en-US" dirty="0"/>
          </a:p>
        </p:txBody>
      </p:sp>
      <p:pic>
        <p:nvPicPr>
          <p:cNvPr id="3074" name="Picture 2" descr="mage result for dollar sig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51" y="2498726"/>
            <a:ext cx="3362325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56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Summary(d)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 high BMI can be an indicator of high body fatness. BMI can be used to screen for weight categories that may lead to health problems. But itself is not a indicator of health condition. A </a:t>
            </a:r>
            <a:r>
              <a:rPr lang="en-US" b="1" dirty="0"/>
              <a:t>normal range of BMI </a:t>
            </a:r>
            <a:r>
              <a:rPr lang="en-US" dirty="0"/>
              <a:t>is between </a:t>
            </a:r>
            <a:r>
              <a:rPr lang="en-US" b="1" dirty="0"/>
              <a:t>18.5 ~ </a:t>
            </a:r>
            <a:r>
              <a:rPr lang="en-US" b="1" dirty="0" smtClean="0"/>
              <a:t>24.9</a:t>
            </a:r>
            <a:endParaRPr lang="en-US" b="1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227" b="1227"/>
          <a:stretch>
            <a:fillRect/>
          </a:stretch>
        </p:blipFill>
        <p:spPr>
          <a:xfrm>
            <a:off x="810000" y="643812"/>
            <a:ext cx="10556918" cy="4156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916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New Columns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3032449"/>
            <a:ext cx="4852988" cy="2828600"/>
          </a:xfrm>
        </p:spPr>
        <p:txBody>
          <a:bodyPr>
            <a:norm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en-US" sz="1800" dirty="0" err="1" smtClean="0"/>
              <a:t>Normal_BMI</a:t>
            </a:r>
            <a:r>
              <a:rPr lang="en-US" sz="1800" dirty="0" smtClean="0"/>
              <a:t> (</a:t>
            </a:r>
            <a:r>
              <a:rPr lang="en-US" sz="1800" dirty="0" err="1" smtClean="0"/>
              <a:t>bmi</a:t>
            </a:r>
            <a:r>
              <a:rPr lang="en-US" sz="1800" dirty="0" smtClean="0"/>
              <a:t> is in </a:t>
            </a:r>
            <a:r>
              <a:rPr lang="en-US" sz="1800" dirty="0"/>
              <a:t>18.5 ~ </a:t>
            </a:r>
            <a:r>
              <a:rPr lang="en-US" sz="1800" dirty="0" smtClean="0"/>
              <a:t>24.9)</a:t>
            </a:r>
          </a:p>
          <a:p>
            <a:pPr marL="171450" indent="-171450">
              <a:buFont typeface="Arial" charset="0"/>
              <a:buChar char="•"/>
            </a:pPr>
            <a:endParaRPr lang="en-US" sz="180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1800" dirty="0" err="1" smtClean="0"/>
              <a:t>Free_Life_Style</a:t>
            </a:r>
            <a:r>
              <a:rPr lang="en-US" sz="1800" dirty="0" smtClean="0"/>
              <a:t> (</a:t>
            </a:r>
            <a:r>
              <a:rPr lang="en-US" sz="1800" dirty="0" err="1" smtClean="0"/>
              <a:t>bmi</a:t>
            </a:r>
            <a:r>
              <a:rPr lang="en-US" sz="1800" dirty="0" smtClean="0"/>
              <a:t> is not in </a:t>
            </a:r>
            <a:r>
              <a:rPr lang="en-US" sz="1800" dirty="0"/>
              <a:t>18.5 ~ </a:t>
            </a:r>
            <a:r>
              <a:rPr lang="en-US" sz="1800" dirty="0" smtClean="0"/>
              <a:t>24.9 					also smokes)</a:t>
            </a:r>
          </a:p>
          <a:p>
            <a:pPr marL="171450" indent="-171450">
              <a:buFont typeface="Arial" charset="0"/>
              <a:buChar char="•"/>
            </a:pP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472" y="951962"/>
            <a:ext cx="2450487" cy="13927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8469" y="3296647"/>
            <a:ext cx="2440981" cy="1387320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>
          <a:xfrm>
            <a:off x="8920066" y="1875453"/>
            <a:ext cx="830425" cy="35456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/>
          <p:cNvSpPr/>
          <p:nvPr/>
        </p:nvSpPr>
        <p:spPr>
          <a:xfrm>
            <a:off x="8843746" y="4208107"/>
            <a:ext cx="830425" cy="393236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43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34" y="146050"/>
            <a:ext cx="6691474" cy="65659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05869" y="961053"/>
            <a:ext cx="43667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medical expense is highly </a:t>
            </a:r>
            <a:r>
              <a:rPr lang="en-US" dirty="0"/>
              <a:t>correlated with smoker: 79</a:t>
            </a:r>
            <a:r>
              <a:rPr lang="en-US" dirty="0" smtClean="0"/>
              <a:t>%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adding </a:t>
            </a:r>
            <a:r>
              <a:rPr lang="en-US" dirty="0" smtClean="0"/>
              <a:t>unhealthy BMI increases </a:t>
            </a:r>
            <a:r>
              <a:rPr lang="en-US" dirty="0"/>
              <a:t>the </a:t>
            </a:r>
            <a:r>
              <a:rPr lang="en-US" dirty="0" smtClean="0"/>
              <a:t>correlation </a:t>
            </a:r>
            <a:r>
              <a:rPr lang="en-US" dirty="0"/>
              <a:t>to 80</a:t>
            </a:r>
            <a:r>
              <a:rPr lang="en-US" dirty="0" smtClean="0"/>
              <a:t>%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No. of children in family and region don’t seem to have correlation with medical expenses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79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</a:t>
            </a:r>
            <a:br>
              <a:rPr lang="en-US" dirty="0" smtClean="0"/>
            </a:br>
            <a:r>
              <a:rPr lang="en-US" dirty="0" smtClean="0"/>
              <a:t>since not evenly distributed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6163" y="493091"/>
            <a:ext cx="6251575" cy="53209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151" y="2304661"/>
            <a:ext cx="3547533" cy="355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2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 ~ 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</a:t>
            </a:r>
            <a:r>
              <a:rPr lang="en-US" dirty="0" smtClean="0"/>
              <a:t>ot </a:t>
            </a:r>
            <a:r>
              <a:rPr lang="en-US" dirty="0"/>
              <a:t>c</a:t>
            </a:r>
            <a:r>
              <a:rPr lang="en-US" dirty="0" smtClean="0"/>
              <a:t>lear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392" y="1081456"/>
            <a:ext cx="4606500" cy="417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52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509</TotalTime>
  <Words>361</Words>
  <Application>Microsoft Macintosh PowerPoint</Application>
  <PresentationFormat>Widescreen</PresentationFormat>
  <Paragraphs>61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Century Gothic</vt:lpstr>
      <vt:lpstr>Mangal</vt:lpstr>
      <vt:lpstr>Wingdings 2</vt:lpstr>
      <vt:lpstr>Arial</vt:lpstr>
      <vt:lpstr>Quotable</vt:lpstr>
      <vt:lpstr>Personal Medical Expenses </vt:lpstr>
      <vt:lpstr>Information in the Dataset</vt:lpstr>
      <vt:lpstr>Stakeholders     &amp; Potential Sponsor</vt:lpstr>
      <vt:lpstr>Purpose</vt:lpstr>
      <vt:lpstr>Summary(d)</vt:lpstr>
      <vt:lpstr>Adding New Columns</vt:lpstr>
      <vt:lpstr>PowerPoint Presentation</vt:lpstr>
      <vt:lpstr>Sampling  since not evenly distributed</vt:lpstr>
      <vt:lpstr>Charge ~ Age</vt:lpstr>
      <vt:lpstr>Subsetting</vt:lpstr>
      <vt:lpstr>Compare gender</vt:lpstr>
      <vt:lpstr>Subsetting overweight</vt:lpstr>
      <vt:lpstr>charges ~ bmi</vt:lpstr>
      <vt:lpstr>subsetting</vt:lpstr>
      <vt:lpstr>filtering</vt:lpstr>
      <vt:lpstr>PowerPoint Presentation</vt:lpstr>
      <vt:lpstr>78.73%</vt:lpstr>
      <vt:lpstr>75.19%</vt:lpstr>
      <vt:lpstr>Takeaway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Medical Expenses </dc:title>
  <dc:creator>Qingnan Zeng</dc:creator>
  <cp:lastModifiedBy>Qingnan Zeng</cp:lastModifiedBy>
  <cp:revision>16</cp:revision>
  <dcterms:created xsi:type="dcterms:W3CDTF">2019-02-09T04:05:50Z</dcterms:created>
  <dcterms:modified xsi:type="dcterms:W3CDTF">2019-03-23T05:44:13Z</dcterms:modified>
</cp:coreProperties>
</file>

<file path=docProps/thumbnail.jpeg>
</file>